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70" r:id="rId5"/>
    <p:sldId id="271" r:id="rId6"/>
    <p:sldId id="261" r:id="rId7"/>
    <p:sldId id="263" r:id="rId8"/>
    <p:sldId id="264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80" autoAdjust="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2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Office_Excel3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Microsoft_Office_Excel5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Office_Excel66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Before migration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Percent unemployed return migrants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0.19600000000000006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Abroad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Percent unemployed return migrants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2.8000000000000008E-2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Back home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Percent unemployed return migrants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0.36800000000000022</c:v>
                </c:pt>
              </c:numCache>
            </c:numRef>
          </c:val>
        </c:ser>
        <c:axId val="71235456"/>
        <c:axId val="71236992"/>
      </c:barChart>
      <c:catAx>
        <c:axId val="712354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71236992"/>
        <c:crosses val="autoZero"/>
        <c:auto val="1"/>
        <c:lblAlgn val="ctr"/>
        <c:lblOffset val="100"/>
      </c:catAx>
      <c:valAx>
        <c:axId val="71236992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712354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3711176727909057E-3"/>
          <c:y val="0.12780663259637837"/>
          <c:w val="0.94149196194225671"/>
          <c:h val="0.4976532345221552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Qualification groups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Elementary occupations </c:v>
                </c:pt>
                <c:pt idx="1">
                  <c:v>Managers and team leaders </c:v>
                </c:pt>
                <c:pt idx="2">
                  <c:v>Specialists</c:v>
                </c:pt>
                <c:pt idx="3">
                  <c:v>Medical professionals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0.26800000000000002</c:v>
                </c:pt>
                <c:pt idx="1">
                  <c:v>3.3000000000000002E-2</c:v>
                </c:pt>
                <c:pt idx="2">
                  <c:v>3.4000000000000002E-2</c:v>
                </c:pt>
                <c:pt idx="3">
                  <c:v>1.2999999999999998E-2</c:v>
                </c:pt>
              </c:numCache>
            </c:numRef>
          </c:val>
        </c:ser>
        <c:axId val="89121536"/>
        <c:axId val="89123072"/>
      </c:barChart>
      <c:catAx>
        <c:axId val="89121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9123072"/>
        <c:crosses val="autoZero"/>
        <c:auto val="1"/>
        <c:lblAlgn val="ctr"/>
        <c:lblOffset val="100"/>
      </c:catAx>
      <c:valAx>
        <c:axId val="89123072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891215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759350393700795E-2"/>
          <c:y val="0.2111666666666667"/>
          <c:w val="0.94435176071740978"/>
          <c:h val="0.631157480314960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Elementary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8.7000000000000022E-2</c:v>
                </c:pt>
                <c:pt idx="1">
                  <c:v>0.26700000000000002</c:v>
                </c:pt>
                <c:pt idx="2">
                  <c:v>0.193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Specialists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3.4000000000000002E-2</c:v>
                </c:pt>
                <c:pt idx="2">
                  <c:v>0.193</c:v>
                </c:pt>
              </c:numCache>
            </c:numRef>
          </c:val>
        </c:ser>
        <c:overlap val="-30"/>
        <c:axId val="66655744"/>
        <c:axId val="66656896"/>
      </c:barChart>
      <c:catAx>
        <c:axId val="66655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6656896"/>
        <c:crosses val="autoZero"/>
        <c:auto val="1"/>
        <c:lblAlgn val="ctr"/>
        <c:lblOffset val="100"/>
      </c:catAx>
      <c:valAx>
        <c:axId val="66656896"/>
        <c:scaling>
          <c:orientation val="minMax"/>
        </c:scaling>
        <c:delete val="1"/>
        <c:axPos val="l"/>
        <c:numFmt formatCode="0.0%" sourceLinked="1"/>
        <c:tickLblPos val="none"/>
        <c:crossAx val="66655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399633639545068"/>
          <c:y val="5.4905048633626684E-2"/>
          <c:w val="0.27017033027121612"/>
          <c:h val="0.22701859142607189"/>
        </c:manualLayout>
      </c:layout>
      <c:txPr>
        <a:bodyPr/>
        <a:lstStyle/>
        <a:p>
          <a:pPr>
            <a:defRPr sz="12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3.7206217881107992E-2"/>
          <c:y val="0.12074456374258241"/>
          <c:w val="0.85321440288713912"/>
          <c:h val="0.7300421779849960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Agriculture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 migration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5.1999999999999998E-2</c:v>
                </c:pt>
                <c:pt idx="1">
                  <c:v>0.21100000000000005</c:v>
                </c:pt>
                <c:pt idx="2">
                  <c:v>2.9000000000000001E-2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Construction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 migration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0.18600000000000005</c:v>
                </c:pt>
                <c:pt idx="1">
                  <c:v>0.19600000000000001</c:v>
                </c:pt>
                <c:pt idx="2">
                  <c:v>0.17600000000000005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Household activities 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 migration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 formatCode="0%">
                  <c:v>2.0000000000000007E-2</c:v>
                </c:pt>
                <c:pt idx="1">
                  <c:v>0.13100000000000001</c:v>
                </c:pt>
                <c:pt idx="2">
                  <c:v>1.2999999999999998E-2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Education sector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 migration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Лист1!$E$2:$E$4</c:f>
              <c:numCache>
                <c:formatCode>0.0%</c:formatCode>
                <c:ptCount val="3"/>
                <c:pt idx="0">
                  <c:v>2.1000000000000008E-2</c:v>
                </c:pt>
                <c:pt idx="1">
                  <c:v>7.0000000000000019E-3</c:v>
                </c:pt>
                <c:pt idx="2">
                  <c:v>3.9000000000000014E-2</c:v>
                </c:pt>
              </c:numCache>
            </c:numRef>
          </c:val>
        </c:ser>
        <c:overlap val="-30"/>
        <c:axId val="88138496"/>
        <c:axId val="88140416"/>
      </c:barChart>
      <c:catAx>
        <c:axId val="88138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88140416"/>
        <c:crosses val="autoZero"/>
        <c:auto val="1"/>
        <c:lblAlgn val="ctr"/>
        <c:lblOffset val="100"/>
      </c:catAx>
      <c:valAx>
        <c:axId val="88140416"/>
        <c:scaling>
          <c:orientation val="minMax"/>
        </c:scaling>
        <c:delete val="1"/>
        <c:axPos val="l"/>
        <c:numFmt formatCode="0.0%" sourceLinked="1"/>
        <c:tickLblPos val="none"/>
        <c:crossAx val="8813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528269903761981"/>
          <c:y val="0"/>
          <c:w val="0.39041338582677187"/>
          <c:h val="0.23597138592969991"/>
        </c:manualLayout>
      </c:layout>
      <c:txPr>
        <a:bodyPr/>
        <a:lstStyle/>
        <a:p>
          <a:pPr>
            <a:defRPr sz="1000" baseline="0"/>
          </a:pPr>
          <a:endParaRPr lang="en-US"/>
        </a:p>
      </c:txPr>
    </c:legend>
    <c:plotVisOnly val="1"/>
  </c:chart>
  <c:txPr>
    <a:bodyPr/>
    <a:lstStyle/>
    <a:p>
      <a:pPr>
        <a:defRPr sz="1200" baseline="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baseline="0"/>
            </a:pPr>
            <a:r>
              <a:rPr lang="en-US" sz="1800" baseline="0" dirty="0" smtClean="0"/>
              <a:t>Return migrants median  income BGN</a:t>
            </a:r>
            <a:endParaRPr lang="en-US" sz="1800" baseline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1759350393700795E-2"/>
          <c:y val="0.2111666666666667"/>
          <c:w val="0.94435176071740989"/>
          <c:h val="0.631157480314960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500</c:v>
                </c:pt>
                <c:pt idx="1">
                  <c:v>2000</c:v>
                </c:pt>
                <c:pt idx="2">
                  <c:v>400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Sofia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700</c:v>
                </c:pt>
                <c:pt idx="1">
                  <c:v>1700</c:v>
                </c:pt>
                <c:pt idx="2">
                  <c:v>630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Village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Before</c:v>
                </c:pt>
                <c:pt idx="1">
                  <c:v>Abroad</c:v>
                </c:pt>
                <c:pt idx="2">
                  <c:v>Back home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400</c:v>
                </c:pt>
                <c:pt idx="1">
                  <c:v>1600</c:v>
                </c:pt>
                <c:pt idx="2">
                  <c:v>300</c:v>
                </c:pt>
              </c:numCache>
            </c:numRef>
          </c:val>
        </c:ser>
        <c:overlap val="-30"/>
        <c:axId val="89277568"/>
        <c:axId val="89279104"/>
      </c:barChart>
      <c:catAx>
        <c:axId val="89277568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/>
            </a:pPr>
            <a:endParaRPr lang="en-US"/>
          </a:p>
        </c:txPr>
        <c:crossAx val="89279104"/>
        <c:crosses val="autoZero"/>
        <c:auto val="1"/>
        <c:lblAlgn val="ctr"/>
        <c:lblOffset val="100"/>
      </c:catAx>
      <c:valAx>
        <c:axId val="89279104"/>
        <c:scaling>
          <c:orientation val="minMax"/>
        </c:scaling>
        <c:delete val="1"/>
        <c:axPos val="l"/>
        <c:numFmt formatCode="General" sourceLinked="1"/>
        <c:tickLblPos val="none"/>
        <c:crossAx val="89277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163522528433963"/>
          <c:y val="0.29019903762029753"/>
          <c:w val="0.27017033027121612"/>
          <c:h val="0.22701859142607186"/>
        </c:manualLayout>
      </c:layout>
      <c:txPr>
        <a:bodyPr/>
        <a:lstStyle/>
        <a:p>
          <a:pPr>
            <a:defRPr sz="12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aseline="0"/>
            </a:pPr>
            <a:r>
              <a:rPr lang="en-US" dirty="0" smtClean="0"/>
              <a:t>Cultural self-</a:t>
            </a:r>
            <a:r>
              <a:rPr lang="en-US" baseline="0" dirty="0" smtClean="0"/>
              <a:t>identity</a:t>
            </a:r>
            <a:endParaRPr lang="bg-BG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2209661024840478E-3"/>
          <c:y val="0.2111666666666667"/>
          <c:w val="0.92542056218214808"/>
          <c:h val="0.631157480314960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Total</c:v>
                </c:pt>
              </c:strCache>
            </c:strRef>
          </c:tx>
          <c:dLbls>
            <c:txPr>
              <a:bodyPr/>
              <a:lstStyle/>
              <a:p>
                <a:pPr>
                  <a:defRPr sz="900" baseline="0"/>
                </a:pPr>
                <a:endParaRPr lang="en-US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Citizens of the World</c:v>
                </c:pt>
                <c:pt idx="1">
                  <c:v>Europeans</c:v>
                </c:pt>
                <c:pt idx="2">
                  <c:v>Citizen of the host country</c:v>
                </c:pt>
                <c:pt idx="3">
                  <c:v>Bulgarians</c:v>
                </c:pt>
                <c:pt idx="4">
                  <c:v>My region</c:v>
                </c:pt>
                <c:pt idx="5">
                  <c:v>My ethnic group</c:v>
                </c:pt>
                <c:pt idx="6">
                  <c:v>My profession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7.3000000000000009E-2</c:v>
                </c:pt>
                <c:pt idx="1">
                  <c:v>0.11700000000000002</c:v>
                </c:pt>
                <c:pt idx="3">
                  <c:v>0.69599999999999995</c:v>
                </c:pt>
                <c:pt idx="4">
                  <c:v>8.0000000000000043E-2</c:v>
                </c:pt>
                <c:pt idx="5">
                  <c:v>2.4E-2</c:v>
                </c:pt>
                <c:pt idx="6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Return migrants</c:v>
                </c:pt>
              </c:strCache>
            </c:strRef>
          </c:tx>
          <c:dLbls>
            <c:txPr>
              <a:bodyPr/>
              <a:lstStyle/>
              <a:p>
                <a:pPr>
                  <a:defRPr sz="900" baseline="0"/>
                </a:pPr>
                <a:endParaRPr lang="en-US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Citizens of the World</c:v>
                </c:pt>
                <c:pt idx="1">
                  <c:v>Europeans</c:v>
                </c:pt>
                <c:pt idx="2">
                  <c:v>Citizen of the host country</c:v>
                </c:pt>
                <c:pt idx="3">
                  <c:v>Bulgarians</c:v>
                </c:pt>
                <c:pt idx="4">
                  <c:v>My region</c:v>
                </c:pt>
                <c:pt idx="5">
                  <c:v>My ethnic group</c:v>
                </c:pt>
                <c:pt idx="6">
                  <c:v>My profession</c:v>
                </c:pt>
              </c:strCache>
            </c:strRef>
          </c:cat>
          <c:val>
            <c:numRef>
              <c:f>Лист1!$C$2:$C$8</c:f>
              <c:numCache>
                <c:formatCode>0.0%</c:formatCode>
                <c:ptCount val="7"/>
                <c:pt idx="0">
                  <c:v>0.15900000000000009</c:v>
                </c:pt>
                <c:pt idx="1">
                  <c:v>0.23300000000000001</c:v>
                </c:pt>
                <c:pt idx="2">
                  <c:v>6.2000000000000027E-2</c:v>
                </c:pt>
                <c:pt idx="3">
                  <c:v>0.48100000000000015</c:v>
                </c:pt>
                <c:pt idx="4">
                  <c:v>3.7999999999999999E-2</c:v>
                </c:pt>
                <c:pt idx="5">
                  <c:v>2.1999999999999999E-2</c:v>
                </c:pt>
                <c:pt idx="6">
                  <c:v>5.0000000000000027E-3</c:v>
                </c:pt>
              </c:numCache>
            </c:numRef>
          </c:val>
        </c:ser>
        <c:overlap val="-30"/>
        <c:axId val="46358912"/>
        <c:axId val="46360448"/>
      </c:barChart>
      <c:catAx>
        <c:axId val="46358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46360448"/>
        <c:crosses val="autoZero"/>
        <c:auto val="1"/>
        <c:lblAlgn val="ctr"/>
        <c:lblOffset val="100"/>
      </c:catAx>
      <c:valAx>
        <c:axId val="46360448"/>
        <c:scaling>
          <c:orientation val="minMax"/>
        </c:scaling>
        <c:delete val="1"/>
        <c:axPos val="l"/>
        <c:numFmt formatCode="0.0%" sourceLinked="1"/>
        <c:tickLblPos val="none"/>
        <c:crossAx val="4635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355836366179023"/>
          <c:y val="0.31519903762029744"/>
          <c:w val="0.28004990125486517"/>
          <c:h val="0.10708836395450565"/>
        </c:manualLayout>
      </c:layout>
      <c:txPr>
        <a:bodyPr/>
        <a:lstStyle/>
        <a:p>
          <a:pPr>
            <a:defRPr sz="12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69214-31D0-4102-93D9-35B61DCD3409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5323E-C86A-405D-9EC2-D365FECB54B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5323E-C86A-405D-9EC2-D365FECB54B2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68F7C3-643E-4F81-A661-D1676CE167D7}" type="datetimeFigureOut">
              <a:rPr lang="bg-BG" smtClean="0"/>
              <a:pPr/>
              <a:t>17.2.2014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23052E-EC86-4913-A36C-04A032794FF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Changes in the socioeconomic status and transnational networking among Bulgarian migrants 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i="1" dirty="0" smtClean="0"/>
              <a:t>Analyses based on a national representative survey in Bulgaria</a:t>
            </a:r>
            <a:r>
              <a:rPr lang="bg-BG" i="1" dirty="0" smtClean="0"/>
              <a:t>, </a:t>
            </a:r>
            <a:r>
              <a:rPr lang="en-US" i="1" dirty="0" smtClean="0"/>
              <a:t>financed by the Swiss-Bulgarian Cooperation program</a:t>
            </a:r>
            <a:endParaRPr lang="bg-BG" i="1" dirty="0" smtClean="0"/>
          </a:p>
          <a:p>
            <a:endParaRPr lang="en-US" dirty="0" smtClean="0"/>
          </a:p>
          <a:p>
            <a:r>
              <a:rPr lang="en-US" dirty="0" smtClean="0"/>
              <a:t>Dr. Dotcho Mihailov, Agency for Socioeconomic Analyses  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Self-identity shifts among return and potential migrants</a:t>
            </a:r>
            <a:endParaRPr lang="bg-BG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sz="quarter" idx="1"/>
          </p:nvPr>
        </p:nvGraphicFramePr>
        <p:xfrm>
          <a:off x="395536" y="1628800"/>
          <a:ext cx="469086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>
          <a:xfrm>
            <a:off x="4788024" y="1600200"/>
            <a:ext cx="3139824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1900" dirty="0" smtClean="0"/>
              <a:t>About 1/3 (29,4%) of the Bulgarians at national have other than national Bulgarian identity</a:t>
            </a:r>
            <a:endParaRPr lang="bg-BG" sz="1900" dirty="0" smtClean="0"/>
          </a:p>
          <a:p>
            <a:pPr lvl="0"/>
            <a:r>
              <a:rPr lang="en-US" sz="1900" dirty="0" smtClean="0"/>
              <a:t>Who are the that do not feel Bulgarian: </a:t>
            </a:r>
            <a:endParaRPr lang="bg-BG" sz="1900" dirty="0" smtClean="0"/>
          </a:p>
          <a:p>
            <a:pPr lvl="1"/>
            <a:r>
              <a:rPr lang="en-US" sz="1700" dirty="0" smtClean="0"/>
              <a:t>46,7%</a:t>
            </a:r>
            <a:r>
              <a:rPr lang="bg-BG" sz="1700" dirty="0" smtClean="0"/>
              <a:t> </a:t>
            </a:r>
            <a:r>
              <a:rPr lang="en-US" sz="1700" dirty="0" smtClean="0"/>
              <a:t>of the potential emigrants and 45,4% of the circular migrants feel either EU and World citizens</a:t>
            </a:r>
            <a:endParaRPr lang="bg-BG" sz="1700" dirty="0" smtClean="0"/>
          </a:p>
          <a:p>
            <a:pPr lvl="1"/>
            <a:r>
              <a:rPr lang="en-US" sz="1700" dirty="0" smtClean="0"/>
              <a:t>young, educated and richer people, coming from bigger settlements</a:t>
            </a:r>
            <a:endParaRPr lang="bg-BG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Self-identity shifts</a:t>
            </a:r>
            <a:r>
              <a:rPr lang="bg-BG" dirty="0" smtClean="0"/>
              <a:t>, </a:t>
            </a:r>
            <a:r>
              <a:rPr lang="en-US" dirty="0" smtClean="0"/>
              <a:t>resulting from the migration experience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/>
              <a:t>The multicultural (World) identity dramatically surges from 6,2% (national sample) to 15,9% (return migrants)</a:t>
            </a:r>
            <a:endParaRPr lang="bg-BG" sz="2200" dirty="0" smtClean="0"/>
          </a:p>
          <a:p>
            <a:pPr lvl="0"/>
            <a:r>
              <a:rPr lang="en-US" sz="2200" dirty="0" smtClean="0"/>
              <a:t>Multicultural identity - based on active socio-economic </a:t>
            </a:r>
            <a:r>
              <a:rPr lang="en-US" sz="2200" smtClean="0"/>
              <a:t>and demographic profiles</a:t>
            </a:r>
            <a:endParaRPr lang="bg-BG" sz="2200" dirty="0" smtClean="0"/>
          </a:p>
          <a:p>
            <a:pPr lvl="0"/>
            <a:r>
              <a:rPr lang="en-US" sz="2200" dirty="0" smtClean="0"/>
              <a:t>Lower dependency on ethnic identity: </a:t>
            </a:r>
            <a:endParaRPr lang="bg-BG" sz="2200" dirty="0" smtClean="0"/>
          </a:p>
          <a:p>
            <a:pPr lvl="1"/>
            <a:r>
              <a:rPr lang="en-GB" sz="2000" dirty="0" smtClean="0"/>
              <a:t>Turks are the strongest “Europeans” (25,5% EU identity), </a:t>
            </a:r>
            <a:endParaRPr lang="bg-BG" sz="2000" dirty="0" smtClean="0"/>
          </a:p>
          <a:p>
            <a:pPr lvl="1"/>
            <a:r>
              <a:rPr lang="en-GB" sz="2000" dirty="0" smtClean="0"/>
              <a:t>the Bulgarians are the biggest Wold citizens (17,8%) </a:t>
            </a:r>
            <a:endParaRPr lang="bg-BG" sz="2000" dirty="0" smtClean="0"/>
          </a:p>
          <a:p>
            <a:pPr lvl="1"/>
            <a:r>
              <a:rPr lang="en-GB" sz="2000" dirty="0" smtClean="0"/>
              <a:t>the Roma are the biggest “Bulgarians” (59,1%) – bigger than the ethnic Bulgarian themselves (49,4%)</a:t>
            </a:r>
            <a:endParaRPr lang="bg-BG" sz="2000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874442"/>
          </a:xfrm>
        </p:spPr>
        <p:txBody>
          <a:bodyPr/>
          <a:lstStyle/>
          <a:p>
            <a:r>
              <a:rPr lang="en-US" dirty="0" smtClean="0"/>
              <a:t>Thank you for your 20 minutes! 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600" b="1" dirty="0" smtClean="0">
                <a:latin typeface="+mj-lt"/>
              </a:rPr>
              <a:t>National representative survey with a sample of 3907 people aged 15-65</a:t>
            </a:r>
            <a:endParaRPr lang="bg-BG" sz="1600" b="1" dirty="0" smtClean="0">
              <a:latin typeface="+mj-lt"/>
            </a:endParaRPr>
          </a:p>
          <a:p>
            <a:pPr lvl="1"/>
            <a:r>
              <a:rPr lang="en-US" sz="1400" dirty="0" smtClean="0">
                <a:latin typeface="+mj-lt"/>
              </a:rPr>
              <a:t>Distribution </a:t>
            </a:r>
            <a:r>
              <a:rPr lang="en-GB" sz="1400" dirty="0" smtClean="0">
                <a:latin typeface="+mj-lt"/>
              </a:rPr>
              <a:t>by planning regions Northwest - 428, North central - 457, Northeast - 520, Southwest - 1157 (including Sofia), South central - 787, Southeast 558</a:t>
            </a:r>
            <a:endParaRPr lang="bg-BG" sz="1400" dirty="0" smtClean="0">
              <a:latin typeface="+mj-lt"/>
            </a:endParaRPr>
          </a:p>
          <a:p>
            <a:pPr lvl="1"/>
            <a:r>
              <a:rPr lang="en-GB" sz="1400" dirty="0" smtClean="0">
                <a:latin typeface="+mj-lt"/>
              </a:rPr>
              <a:t>Model: Two-stage probability cluster sample, stratified by place of residence with a Kish selection at the last step (nearest birthday method)</a:t>
            </a:r>
            <a:endParaRPr lang="bg-BG" sz="1400" dirty="0" smtClean="0">
              <a:latin typeface="+mj-lt"/>
            </a:endParaRPr>
          </a:p>
          <a:p>
            <a:pPr lvl="1"/>
            <a:r>
              <a:rPr lang="en-GB" sz="1400" dirty="0" smtClean="0">
                <a:latin typeface="+mj-lt"/>
              </a:rPr>
              <a:t>Maximal margin of error at a 50% relative frequency: 1,57% nationally, about 3,8</a:t>
            </a:r>
            <a:r>
              <a:rPr lang="bg-BG" sz="1400" dirty="0" smtClean="0">
                <a:latin typeface="+mj-lt"/>
              </a:rPr>
              <a:t>% </a:t>
            </a:r>
            <a:r>
              <a:rPr lang="en-GB" sz="1400" dirty="0" smtClean="0">
                <a:latin typeface="+mj-lt"/>
              </a:rPr>
              <a:t>regionally </a:t>
            </a:r>
          </a:p>
          <a:p>
            <a:pPr lvl="0"/>
            <a:r>
              <a:rPr lang="en-US" sz="1600" b="1" dirty="0" smtClean="0">
                <a:latin typeface="+mj-lt"/>
              </a:rPr>
              <a:t>Data collection: </a:t>
            </a:r>
            <a:endParaRPr lang="bg-BG" sz="1600" b="1" dirty="0" smtClean="0">
              <a:latin typeface="+mj-lt"/>
            </a:endParaRPr>
          </a:p>
          <a:p>
            <a:pPr lvl="1"/>
            <a:r>
              <a:rPr lang="en-US" sz="1400" dirty="0" smtClean="0">
                <a:latin typeface="+mj-lt"/>
              </a:rPr>
              <a:t>Interviewers of the Agency for socioeconomic analyses through standardized questionnaire</a:t>
            </a:r>
            <a:endParaRPr lang="bg-BG" sz="1400" dirty="0" smtClean="0">
              <a:latin typeface="+mj-lt"/>
            </a:endParaRPr>
          </a:p>
          <a:p>
            <a:pPr lvl="1"/>
            <a:r>
              <a:rPr lang="en-US" sz="1400" dirty="0" smtClean="0">
                <a:latin typeface="+mj-lt"/>
              </a:rPr>
              <a:t>Data collection period: November 2013</a:t>
            </a:r>
            <a:endParaRPr lang="bg-BG" sz="1400" dirty="0" smtClean="0">
              <a:latin typeface="+mj-lt"/>
            </a:endParaRPr>
          </a:p>
          <a:p>
            <a:pPr lvl="0"/>
            <a:r>
              <a:rPr lang="en-US" sz="1600" b="1" dirty="0" smtClean="0">
                <a:latin typeface="+mj-lt"/>
              </a:rPr>
              <a:t>Data control</a:t>
            </a:r>
          </a:p>
          <a:p>
            <a:pPr lvl="1"/>
            <a:r>
              <a:rPr lang="en-US" sz="1400" dirty="0" smtClean="0">
                <a:latin typeface="+mj-lt"/>
              </a:rPr>
              <a:t>Data entry through a mask, ensuring minimum operator errors; </a:t>
            </a:r>
          </a:p>
          <a:p>
            <a:pPr lvl="1"/>
            <a:r>
              <a:rPr lang="en-US" sz="1400" dirty="0" smtClean="0">
                <a:latin typeface="+mj-lt"/>
              </a:rPr>
              <a:t>Local and central </a:t>
            </a:r>
            <a:r>
              <a:rPr lang="bg-BG" sz="1400" dirty="0" smtClean="0">
                <a:latin typeface="+mj-lt"/>
              </a:rPr>
              <a:t>1</a:t>
            </a:r>
            <a:r>
              <a:rPr lang="en-US" sz="1400" dirty="0" smtClean="0">
                <a:latin typeface="+mj-lt"/>
              </a:rPr>
              <a:t>0% telephone direct check ups</a:t>
            </a:r>
            <a:endParaRPr lang="bg-BG" sz="1400" dirty="0" smtClean="0">
              <a:latin typeface="+mj-lt"/>
            </a:endParaRPr>
          </a:p>
          <a:p>
            <a:pPr lvl="0"/>
            <a:r>
              <a:rPr lang="en-US" sz="1600" b="1" dirty="0" smtClean="0">
                <a:latin typeface="+mj-lt"/>
              </a:rPr>
              <a:t>Sample peculiarities</a:t>
            </a:r>
            <a:r>
              <a:rPr lang="bg-BG" sz="1600" b="1" dirty="0" smtClean="0">
                <a:latin typeface="+mj-lt"/>
              </a:rPr>
              <a:t> </a:t>
            </a:r>
            <a:r>
              <a:rPr lang="en-US" sz="1600" b="1" dirty="0" smtClean="0">
                <a:latin typeface="+mj-lt"/>
              </a:rPr>
              <a:t>of the presented data: </a:t>
            </a:r>
            <a:endParaRPr lang="bg-BG" sz="1600" b="1" dirty="0" smtClean="0">
              <a:latin typeface="+mj-lt"/>
            </a:endParaRPr>
          </a:p>
          <a:p>
            <a:pPr lvl="1"/>
            <a:r>
              <a:rPr lang="en-US" sz="1400" dirty="0" smtClean="0">
                <a:latin typeface="+mj-lt"/>
              </a:rPr>
              <a:t>Return migrants data based on 15,5% (606 respondents)</a:t>
            </a:r>
            <a:endParaRPr lang="bg-BG" sz="1400" dirty="0" smtClean="0">
              <a:latin typeface="+mj-lt"/>
            </a:endParaRPr>
          </a:p>
          <a:p>
            <a:pPr lvl="1"/>
            <a:r>
              <a:rPr lang="en-US" sz="1400" dirty="0" smtClean="0">
                <a:latin typeface="+mj-lt"/>
              </a:rPr>
              <a:t>Potential migrants (24,9%)</a:t>
            </a:r>
          </a:p>
          <a:p>
            <a:pPr lvl="1"/>
            <a:r>
              <a:rPr lang="en-US" sz="1400" dirty="0" smtClean="0">
                <a:latin typeface="+mj-lt"/>
              </a:rPr>
              <a:t>Preliminary data</a:t>
            </a:r>
            <a:endParaRPr lang="bg-BG" sz="1400" dirty="0" smtClean="0">
              <a:latin typeface="+mj-lt"/>
            </a:endParaRPr>
          </a:p>
          <a:p>
            <a:endParaRPr lang="bg-BG" sz="16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shifts</a:t>
            </a:r>
            <a:endParaRPr lang="bg-BG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65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1700" dirty="0" smtClean="0"/>
              <a:t>Economic activity abroad: Most of the migrants (74,5%) work; only 2,8% are unemployed</a:t>
            </a:r>
          </a:p>
          <a:p>
            <a:endParaRPr lang="en-US" sz="1700" dirty="0" smtClean="0"/>
          </a:p>
          <a:p>
            <a:pPr lvl="0"/>
            <a:r>
              <a:rPr lang="en-US" sz="1700" dirty="0" smtClean="0"/>
              <a:t>Unemployment back home is particularly typical for the unqualified labour force; freelancers and state officials recover better after going back home</a:t>
            </a:r>
          </a:p>
          <a:p>
            <a:pPr lvl="0"/>
            <a:endParaRPr lang="bg-BG" sz="1700" dirty="0" smtClean="0"/>
          </a:p>
          <a:p>
            <a:r>
              <a:rPr lang="en-US" sz="1700" dirty="0" smtClean="0"/>
              <a:t>Migration decreases unemployment but returning home puts an even bigger burden on unemployment</a:t>
            </a:r>
            <a:endParaRPr lang="bg-BG" sz="1700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migrants’ occupations abroad</a:t>
            </a:r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sz="1800" dirty="0" smtClean="0"/>
              <a:t>agriculture - 21,1%</a:t>
            </a:r>
          </a:p>
          <a:p>
            <a:pPr lvl="1"/>
            <a:endParaRPr lang="bg-BG" sz="1800" dirty="0" smtClean="0"/>
          </a:p>
          <a:p>
            <a:pPr lvl="1"/>
            <a:r>
              <a:rPr lang="en-US" sz="1800" dirty="0" smtClean="0"/>
              <a:t>construction  - 19,6%</a:t>
            </a:r>
            <a:endParaRPr lang="bg-BG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hotels and restaurants - 14,0%</a:t>
            </a:r>
          </a:p>
          <a:p>
            <a:pPr lvl="1"/>
            <a:endParaRPr lang="bg-BG" sz="1800" dirty="0" smtClean="0"/>
          </a:p>
          <a:p>
            <a:pPr lvl="1"/>
            <a:r>
              <a:rPr lang="en-US" sz="1800" dirty="0" smtClean="0"/>
              <a:t>household/family activities - helper, caretaker, cook, garden - 13,1% </a:t>
            </a:r>
          </a:p>
          <a:p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By qualification groups</a:t>
            </a:r>
            <a:endParaRPr lang="bg-BG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By economic activity</a:t>
            </a:r>
            <a:endParaRPr lang="bg-BG" dirty="0"/>
          </a:p>
        </p:txBody>
      </p:sp>
      <p:graphicFrame>
        <p:nvGraphicFramePr>
          <p:cNvPr id="7" name="Контейнер за съдържание 4"/>
          <p:cNvGraphicFramePr>
            <a:graphicFrameLocks noGrp="1"/>
          </p:cNvGraphicFramePr>
          <p:nvPr>
            <p:ph sz="quarter" idx="2"/>
          </p:nvPr>
        </p:nvGraphicFramePr>
        <p:xfrm>
          <a:off x="457200" y="2362200"/>
          <a:ext cx="3970784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shifts</a:t>
            </a:r>
            <a:endParaRPr lang="bg-BG" dirty="0"/>
          </a:p>
        </p:txBody>
      </p:sp>
      <p:graphicFrame>
        <p:nvGraphicFramePr>
          <p:cNvPr id="8" name="Контейнер за съдържание 7"/>
          <p:cNvGraphicFramePr>
            <a:graphicFrameLocks noGrp="1"/>
          </p:cNvGraphicFramePr>
          <p:nvPr>
            <p:ph sz="quarter" idx="4"/>
          </p:nvPr>
        </p:nvGraphicFramePr>
        <p:xfrm>
          <a:off x="4371975" y="2362200"/>
          <a:ext cx="3657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By economic activities</a:t>
            </a:r>
            <a:endParaRPr lang="bg-BG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By qualification groups</a:t>
            </a:r>
            <a:endParaRPr lang="bg-BG" dirty="0"/>
          </a:p>
        </p:txBody>
      </p:sp>
      <p:graphicFrame>
        <p:nvGraphicFramePr>
          <p:cNvPr id="7" name="Контейнер за съдържание 4"/>
          <p:cNvGraphicFramePr>
            <a:graphicFrameLocks noGrp="1"/>
          </p:cNvGraphicFramePr>
          <p:nvPr>
            <p:ph sz="quarter" idx="2"/>
          </p:nvPr>
        </p:nvGraphicFramePr>
        <p:xfrm>
          <a:off x="457200" y="2362200"/>
          <a:ext cx="3657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Shifts in incomes</a:t>
            </a:r>
            <a:endParaRPr lang="bg-BG" dirty="0"/>
          </a:p>
        </p:txBody>
      </p:sp>
      <p:graphicFrame>
        <p:nvGraphicFramePr>
          <p:cNvPr id="6" name="Контейнер за съдържание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365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The median income </a:t>
            </a:r>
          </a:p>
          <a:p>
            <a:pPr lvl="1"/>
            <a:r>
              <a:rPr lang="en-US" sz="1500" dirty="0" smtClean="0"/>
              <a:t>surges 4 times abroad </a:t>
            </a:r>
          </a:p>
          <a:p>
            <a:pPr lvl="1"/>
            <a:r>
              <a:rPr lang="en-US" sz="1500" dirty="0" smtClean="0"/>
              <a:t>cannot recover when coming back home</a:t>
            </a:r>
          </a:p>
          <a:p>
            <a:r>
              <a:rPr lang="en-US" sz="1800" dirty="0" smtClean="0"/>
              <a:t>Being abroad decreases income inequality and social contrasts</a:t>
            </a:r>
          </a:p>
          <a:p>
            <a:pPr lvl="1"/>
            <a:r>
              <a:rPr lang="en-US" sz="1500" dirty="0" smtClean="0"/>
              <a:t>The </a:t>
            </a:r>
            <a:r>
              <a:rPr lang="en-US" sz="1500" dirty="0" err="1" smtClean="0"/>
              <a:t>decile</a:t>
            </a:r>
            <a:r>
              <a:rPr lang="en-US" sz="1500" dirty="0" smtClean="0"/>
              <a:t> dispersion ratio is the lowest abroad</a:t>
            </a:r>
          </a:p>
          <a:p>
            <a:pPr lvl="1"/>
            <a:r>
              <a:rPr lang="en-US" sz="1500" dirty="0" smtClean="0"/>
              <a:t>No differences between Roma and Bulgarians when they are abroad: BGN 2000 versus BGN 500/300</a:t>
            </a:r>
            <a:endParaRPr lang="bg-BG" sz="1500" dirty="0" smtClean="0"/>
          </a:p>
          <a:p>
            <a:pPr lvl="1"/>
            <a:endParaRPr lang="bg-BG" sz="1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status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sz="1900" dirty="0" smtClean="0"/>
              <a:t>Social benefits abroad </a:t>
            </a:r>
          </a:p>
          <a:p>
            <a:pPr lvl="1"/>
            <a:r>
              <a:rPr lang="en-US" sz="1900" dirty="0" smtClean="0"/>
              <a:t>3,4% granted</a:t>
            </a:r>
          </a:p>
          <a:p>
            <a:pPr lvl="1"/>
            <a:r>
              <a:rPr lang="en-US" sz="1900" dirty="0" smtClean="0"/>
              <a:t>2,1% rejected</a:t>
            </a:r>
          </a:p>
          <a:p>
            <a:pPr lvl="1">
              <a:buNone/>
            </a:pPr>
            <a:endParaRPr lang="en-US" sz="1900" dirty="0" smtClean="0"/>
          </a:p>
          <a:p>
            <a:r>
              <a:rPr lang="en-US" sz="1900" dirty="0" smtClean="0"/>
              <a:t>Social benefits back home -  40,3% (36% unemployed)</a:t>
            </a:r>
            <a:endParaRPr lang="bg-BG" sz="1900" dirty="0" smtClean="0"/>
          </a:p>
          <a:p>
            <a:endParaRPr lang="en-GB" sz="1900" dirty="0" smtClean="0"/>
          </a:p>
          <a:p>
            <a:r>
              <a:rPr lang="en-GB" sz="1900" dirty="0" smtClean="0"/>
              <a:t>Working migrants without contracts – 46,1%</a:t>
            </a:r>
            <a:endParaRPr lang="bg-BG" sz="1900" dirty="0" smtClean="0"/>
          </a:p>
          <a:p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sz="1900" dirty="0" smtClean="0"/>
              <a:t>Social insurance deteriorates when going back home (58,8% abroad – 54,4% back home)</a:t>
            </a:r>
          </a:p>
          <a:p>
            <a:pPr lvl="0"/>
            <a:r>
              <a:rPr lang="en-US" sz="1900" dirty="0" smtClean="0"/>
              <a:t>Deteriorated access to health services back home (rejected health services 3,1% abroad / 11,2% back home)</a:t>
            </a:r>
            <a:endParaRPr lang="bg-BG" sz="1900" dirty="0" smtClean="0"/>
          </a:p>
          <a:p>
            <a:r>
              <a:rPr lang="en-US" sz="1900" dirty="0" smtClean="0"/>
              <a:t>Sustained low h</a:t>
            </a:r>
            <a:r>
              <a:rPr lang="en-GB" sz="1900" dirty="0" err="1" smtClean="0"/>
              <a:t>ealth</a:t>
            </a:r>
            <a:r>
              <a:rPr lang="en-GB" sz="1900" dirty="0" smtClean="0"/>
              <a:t> insurance levels </a:t>
            </a:r>
            <a:r>
              <a:rPr lang="en-US" sz="1900" dirty="0" smtClean="0"/>
              <a:t> - 62,6% versus 69,6% back home, but still under the 84,5% nationally (age 15-65)</a:t>
            </a:r>
          </a:p>
          <a:p>
            <a:pPr lvl="0"/>
            <a:endParaRPr lang="bg-BG" sz="2000" dirty="0" smtClean="0"/>
          </a:p>
          <a:p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err="1" smtClean="0"/>
              <a:t>Higfher</a:t>
            </a:r>
            <a:r>
              <a:rPr lang="en-US" dirty="0" smtClean="0"/>
              <a:t> social benefits back home</a:t>
            </a:r>
            <a:endParaRPr lang="bg-BG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Deteriorated access to services back home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while arriving abroad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en-GB" dirty="0" smtClean="0"/>
              <a:t>Individual networking </a:t>
            </a:r>
          </a:p>
          <a:p>
            <a:pPr lvl="0">
              <a:buNone/>
            </a:pPr>
            <a:r>
              <a:rPr lang="en-GB" sz="1900" dirty="0" smtClean="0"/>
              <a:t>	via close relatives (22,8%)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Group networking </a:t>
            </a:r>
          </a:p>
          <a:p>
            <a:pPr lvl="0">
              <a:buNone/>
            </a:pPr>
            <a:r>
              <a:rPr lang="en-GB" dirty="0" smtClean="0"/>
              <a:t>	</a:t>
            </a:r>
            <a:r>
              <a:rPr lang="en-GB" sz="1900" dirty="0" smtClean="0"/>
              <a:t>via colleagues/friends and people from the home town, typical for lower social strata (24,3%)</a:t>
            </a:r>
            <a:endParaRPr lang="bg-BG" sz="1900" dirty="0" smtClean="0"/>
          </a:p>
          <a:p>
            <a:endParaRPr lang="bg-BG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How - mostly via group networking  (48%)</a:t>
            </a:r>
          </a:p>
          <a:p>
            <a:pPr lvl="1"/>
            <a:r>
              <a:rPr lang="en-GB" dirty="0" smtClean="0"/>
              <a:t>Bulgarian colleagues / acquaintances 34,7% </a:t>
            </a:r>
          </a:p>
          <a:p>
            <a:pPr lvl="1"/>
            <a:r>
              <a:rPr lang="en-GB" dirty="0" smtClean="0"/>
              <a:t>people from the home town 13,3%</a:t>
            </a:r>
          </a:p>
          <a:p>
            <a:pPr lvl="1">
              <a:buNone/>
            </a:pPr>
            <a:endParaRPr lang="en-GB" dirty="0" smtClean="0"/>
          </a:p>
          <a:p>
            <a:pPr lvl="0"/>
            <a:r>
              <a:rPr lang="en-GB" dirty="0" smtClean="0"/>
              <a:t>What jobs</a:t>
            </a:r>
            <a:endParaRPr lang="bg-BG" dirty="0" smtClean="0"/>
          </a:p>
          <a:p>
            <a:pPr lvl="1"/>
            <a:r>
              <a:rPr lang="en-GB" dirty="0" smtClean="0"/>
              <a:t>Via group networking – low qualified jobs </a:t>
            </a:r>
            <a:endParaRPr lang="bg-BG" dirty="0" smtClean="0"/>
          </a:p>
          <a:p>
            <a:pPr lvl="1"/>
            <a:r>
              <a:rPr lang="en-GB" dirty="0" smtClean="0"/>
              <a:t>Via internet and agencies – better off social groups; </a:t>
            </a:r>
            <a:r>
              <a:rPr lang="en-US" dirty="0" smtClean="0"/>
              <a:t>better jobs</a:t>
            </a:r>
            <a:endParaRPr lang="bg-BG" dirty="0" smtClean="0"/>
          </a:p>
          <a:p>
            <a:pPr lvl="0"/>
            <a:endParaRPr lang="bg-BG" dirty="0" smtClean="0"/>
          </a:p>
          <a:p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Initial travel</a:t>
            </a:r>
            <a:endParaRPr lang="bg-BG" dirty="0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Finding a job</a:t>
            </a: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Networking with home and local communities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Networking with Bulgaria less dependent on travel:</a:t>
            </a:r>
            <a:endParaRPr lang="bg-BG" dirty="0" smtClean="0"/>
          </a:p>
          <a:p>
            <a:pPr lvl="1"/>
            <a:r>
              <a:rPr lang="en-GB" sz="2400" dirty="0" smtClean="0"/>
              <a:t>Skype (70,8%) - the most frequent channel of communication, typical for active social strata</a:t>
            </a:r>
            <a:endParaRPr lang="bg-BG" sz="2400" dirty="0" smtClean="0"/>
          </a:p>
          <a:p>
            <a:pPr lvl="1"/>
            <a:r>
              <a:rPr lang="en-GB" sz="2400" dirty="0" smtClean="0"/>
              <a:t>Travel (37,9%) - typical for lower social strata, indicating insecure jobs abroad</a:t>
            </a:r>
            <a:endParaRPr lang="bg-BG" sz="2400" dirty="0" smtClean="0"/>
          </a:p>
          <a:p>
            <a:pPr lvl="0"/>
            <a:r>
              <a:rPr lang="en-GB" dirty="0" smtClean="0"/>
              <a:t>Networking is focused on Bulgarians:</a:t>
            </a:r>
            <a:endParaRPr lang="bg-BG" dirty="0" smtClean="0"/>
          </a:p>
          <a:p>
            <a:pPr lvl="1"/>
            <a:r>
              <a:rPr lang="en-GB" sz="2400" dirty="0" smtClean="0"/>
              <a:t>Interactions with the local community is much lower than with the Bulgarians - 66,9% / 80,8%</a:t>
            </a:r>
            <a:endParaRPr lang="bg-BG" sz="2400" dirty="0" smtClean="0"/>
          </a:p>
          <a:p>
            <a:pPr lvl="1"/>
            <a:r>
              <a:rPr lang="en-GB" sz="2400" dirty="0" smtClean="0"/>
              <a:t>Addressing Bulgarians or locals in a problematic situation: 45,9% / 15,5%</a:t>
            </a:r>
            <a:endParaRPr lang="bg-BG" sz="2400" dirty="0" smtClean="0"/>
          </a:p>
          <a:p>
            <a:pPr lvl="1"/>
            <a:r>
              <a:rPr lang="en-GB" sz="2400" dirty="0" smtClean="0"/>
              <a:t>Interactions focused on interactions with Bulgarians - typical for lower social strata though the opposite is not verified for the richer</a:t>
            </a:r>
            <a:endParaRPr lang="bg-BG" sz="2400" dirty="0" smtClean="0"/>
          </a:p>
          <a:p>
            <a:pPr lvl="0"/>
            <a:r>
              <a:rPr lang="en-US" dirty="0" smtClean="0"/>
              <a:t>R</a:t>
            </a:r>
            <a:r>
              <a:rPr lang="en-GB" dirty="0" smtClean="0"/>
              <a:t>elative self-categorisations in lower social strata</a:t>
            </a:r>
            <a:endParaRPr lang="bg-BG" dirty="0" smtClean="0"/>
          </a:p>
          <a:p>
            <a:pPr lvl="1"/>
            <a:r>
              <a:rPr lang="en-GB" sz="2400" dirty="0" smtClean="0"/>
              <a:t>80,8% - the Bulgarians are of the “same” social status as me</a:t>
            </a:r>
            <a:endParaRPr lang="bg-BG" sz="2400" dirty="0" smtClean="0"/>
          </a:p>
          <a:p>
            <a:pPr lvl="1"/>
            <a:r>
              <a:rPr lang="en-GB" sz="2400" dirty="0" smtClean="0"/>
              <a:t>49,7% - I am of lower social status than the locals</a:t>
            </a:r>
            <a:endParaRPr lang="bg-BG" sz="3600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Еркер">
  <a:themeElements>
    <a:clrScheme name="Е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Е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Е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Е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Еркер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Еркер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Е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Еркер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Еркер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971</TotalTime>
  <Words>809</Words>
  <Application>Microsoft Office PowerPoint</Application>
  <PresentationFormat>On-screen Show (4:3)</PresentationFormat>
  <Paragraphs>107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Еркер</vt:lpstr>
      <vt:lpstr>Changes in the socioeconomic status and transnational networking among Bulgarian migrants  </vt:lpstr>
      <vt:lpstr>Methodology</vt:lpstr>
      <vt:lpstr>Employment shifts</vt:lpstr>
      <vt:lpstr>Return migrants’ occupations abroad</vt:lpstr>
      <vt:lpstr>Professional shifts</vt:lpstr>
      <vt:lpstr>Shifts in incomes</vt:lpstr>
      <vt:lpstr>Insurance status</vt:lpstr>
      <vt:lpstr>Networking while arriving abroad</vt:lpstr>
      <vt:lpstr>Networking with home and local communities</vt:lpstr>
      <vt:lpstr>Self-identity shifts among return and potential migrants</vt:lpstr>
      <vt:lpstr>Self-identity shifts, resulting from the migration experience</vt:lpstr>
      <vt:lpstr>Thank you for your 20 minutes!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the socioeconomic status and transnational networking among Bulgarian migrants  </dc:title>
  <dc:creator>Dotcho Mihailov</dc:creator>
  <cp:lastModifiedBy>N5110-261031</cp:lastModifiedBy>
  <cp:revision>106</cp:revision>
  <dcterms:created xsi:type="dcterms:W3CDTF">2014-02-11T09:43:28Z</dcterms:created>
  <dcterms:modified xsi:type="dcterms:W3CDTF">2014-02-17T07:57:51Z</dcterms:modified>
</cp:coreProperties>
</file>